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65" r:id="rId5"/>
    <p:sldId id="266" r:id="rId6"/>
    <p:sldId id="264" r:id="rId7"/>
    <p:sldId id="258" r:id="rId8"/>
    <p:sldId id="259" r:id="rId9"/>
    <p:sldId id="261" r:id="rId10"/>
    <p:sldId id="260" r:id="rId11"/>
    <p:sldId id="262" r:id="rId12"/>
    <p:sldId id="26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4660"/>
  </p:normalViewPr>
  <p:slideViewPr>
    <p:cSldViewPr snapToGrid="0">
      <p:cViewPr varScale="1">
        <p:scale>
          <a:sx n="58" d="100"/>
          <a:sy n="58" d="100"/>
        </p:scale>
        <p:origin x="96" y="10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8A8FC-C8D0-DF82-0519-339A327C01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7059866-DFAF-CB8C-2582-36EDD2A6DE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A1A7A67-CF9A-D81E-4744-702FF7BB34F7}"/>
              </a:ext>
            </a:extLst>
          </p:cNvPr>
          <p:cNvSpPr>
            <a:spLocks noGrp="1"/>
          </p:cNvSpPr>
          <p:nvPr>
            <p:ph type="dt" sz="half" idx="10"/>
          </p:nvPr>
        </p:nvSpPr>
        <p:spPr/>
        <p:txBody>
          <a:bodyPr/>
          <a:lstStyle/>
          <a:p>
            <a:fld id="{520FD2E7-2AE7-47BD-A30F-D219120B7FAB}" type="datetimeFigureOut">
              <a:rPr lang="en-GB" smtClean="0"/>
              <a:t>06/02/2025</a:t>
            </a:fld>
            <a:endParaRPr lang="en-GB"/>
          </a:p>
        </p:txBody>
      </p:sp>
      <p:sp>
        <p:nvSpPr>
          <p:cNvPr id="5" name="Footer Placeholder 4">
            <a:extLst>
              <a:ext uri="{FF2B5EF4-FFF2-40B4-BE49-F238E27FC236}">
                <a16:creationId xmlns:a16="http://schemas.microsoft.com/office/drawing/2014/main" id="{471279D2-FB02-D546-7179-06AB924B11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26A6E3-6CCF-2431-DD5F-A1133606B2F5}"/>
              </a:ext>
            </a:extLst>
          </p:cNvPr>
          <p:cNvSpPr>
            <a:spLocks noGrp="1"/>
          </p:cNvSpPr>
          <p:nvPr>
            <p:ph type="sldNum" sz="quarter" idx="12"/>
          </p:nvPr>
        </p:nvSpPr>
        <p:spPr/>
        <p:txBody>
          <a:bodyPr/>
          <a:lstStyle/>
          <a:p>
            <a:fld id="{52046AD1-5A86-4FB6-A51B-75A562C2A2BF}" type="slidenum">
              <a:rPr lang="en-GB" smtClean="0"/>
              <a:t>‹#›</a:t>
            </a:fld>
            <a:endParaRPr lang="en-GB"/>
          </a:p>
        </p:txBody>
      </p:sp>
    </p:spTree>
    <p:extLst>
      <p:ext uri="{BB962C8B-B14F-4D97-AF65-F5344CB8AC3E}">
        <p14:creationId xmlns:p14="http://schemas.microsoft.com/office/powerpoint/2010/main" val="4050905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98C66-1D0C-96B0-E911-F80DE42F1D0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BC5C9CC-BDB8-5679-CC63-613D95A65A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F5F1D9-E4DA-3510-164D-C9722CA8A971}"/>
              </a:ext>
            </a:extLst>
          </p:cNvPr>
          <p:cNvSpPr>
            <a:spLocks noGrp="1"/>
          </p:cNvSpPr>
          <p:nvPr>
            <p:ph type="dt" sz="half" idx="10"/>
          </p:nvPr>
        </p:nvSpPr>
        <p:spPr/>
        <p:txBody>
          <a:bodyPr/>
          <a:lstStyle/>
          <a:p>
            <a:fld id="{520FD2E7-2AE7-47BD-A30F-D219120B7FAB}" type="datetimeFigureOut">
              <a:rPr lang="en-GB" smtClean="0"/>
              <a:t>06/02/2025</a:t>
            </a:fld>
            <a:endParaRPr lang="en-GB"/>
          </a:p>
        </p:txBody>
      </p:sp>
      <p:sp>
        <p:nvSpPr>
          <p:cNvPr id="5" name="Footer Placeholder 4">
            <a:extLst>
              <a:ext uri="{FF2B5EF4-FFF2-40B4-BE49-F238E27FC236}">
                <a16:creationId xmlns:a16="http://schemas.microsoft.com/office/drawing/2014/main" id="{4D6CAF46-3441-7092-ABF3-A17D2AD21D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670CC4-532C-0900-596B-EF571F94CA5C}"/>
              </a:ext>
            </a:extLst>
          </p:cNvPr>
          <p:cNvSpPr>
            <a:spLocks noGrp="1"/>
          </p:cNvSpPr>
          <p:nvPr>
            <p:ph type="sldNum" sz="quarter" idx="12"/>
          </p:nvPr>
        </p:nvSpPr>
        <p:spPr/>
        <p:txBody>
          <a:bodyPr/>
          <a:lstStyle/>
          <a:p>
            <a:fld id="{52046AD1-5A86-4FB6-A51B-75A562C2A2BF}" type="slidenum">
              <a:rPr lang="en-GB" smtClean="0"/>
              <a:t>‹#›</a:t>
            </a:fld>
            <a:endParaRPr lang="en-GB"/>
          </a:p>
        </p:txBody>
      </p:sp>
    </p:spTree>
    <p:extLst>
      <p:ext uri="{BB962C8B-B14F-4D97-AF65-F5344CB8AC3E}">
        <p14:creationId xmlns:p14="http://schemas.microsoft.com/office/powerpoint/2010/main" val="1431240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F3AA4E-0207-AAC7-E792-F96A1B48C1C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89C6E87-457D-0615-D505-96DF4F5E12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32B9B81-AEC0-5AA1-01D2-979F881C780D}"/>
              </a:ext>
            </a:extLst>
          </p:cNvPr>
          <p:cNvSpPr>
            <a:spLocks noGrp="1"/>
          </p:cNvSpPr>
          <p:nvPr>
            <p:ph type="dt" sz="half" idx="10"/>
          </p:nvPr>
        </p:nvSpPr>
        <p:spPr/>
        <p:txBody>
          <a:bodyPr/>
          <a:lstStyle/>
          <a:p>
            <a:fld id="{520FD2E7-2AE7-47BD-A30F-D219120B7FAB}" type="datetimeFigureOut">
              <a:rPr lang="en-GB" smtClean="0"/>
              <a:t>06/02/2025</a:t>
            </a:fld>
            <a:endParaRPr lang="en-GB"/>
          </a:p>
        </p:txBody>
      </p:sp>
      <p:sp>
        <p:nvSpPr>
          <p:cNvPr id="5" name="Footer Placeholder 4">
            <a:extLst>
              <a:ext uri="{FF2B5EF4-FFF2-40B4-BE49-F238E27FC236}">
                <a16:creationId xmlns:a16="http://schemas.microsoft.com/office/drawing/2014/main" id="{B3A4B65F-2BEE-C2E9-979F-5903DE9749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DE9E80-8A54-5D4D-1F37-E2FE56B9A77B}"/>
              </a:ext>
            </a:extLst>
          </p:cNvPr>
          <p:cNvSpPr>
            <a:spLocks noGrp="1"/>
          </p:cNvSpPr>
          <p:nvPr>
            <p:ph type="sldNum" sz="quarter" idx="12"/>
          </p:nvPr>
        </p:nvSpPr>
        <p:spPr/>
        <p:txBody>
          <a:bodyPr/>
          <a:lstStyle/>
          <a:p>
            <a:fld id="{52046AD1-5A86-4FB6-A51B-75A562C2A2BF}" type="slidenum">
              <a:rPr lang="en-GB" smtClean="0"/>
              <a:t>‹#›</a:t>
            </a:fld>
            <a:endParaRPr lang="en-GB"/>
          </a:p>
        </p:txBody>
      </p:sp>
    </p:spTree>
    <p:extLst>
      <p:ext uri="{BB962C8B-B14F-4D97-AF65-F5344CB8AC3E}">
        <p14:creationId xmlns:p14="http://schemas.microsoft.com/office/powerpoint/2010/main" val="3401732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E48E2-0A7A-7CA3-E9AC-D5390228F4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8899E41-C14C-160C-BE92-1408B75BED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ACDFC6-5738-16E2-1AF3-9D5C6DC66C91}"/>
              </a:ext>
            </a:extLst>
          </p:cNvPr>
          <p:cNvSpPr>
            <a:spLocks noGrp="1"/>
          </p:cNvSpPr>
          <p:nvPr>
            <p:ph type="dt" sz="half" idx="10"/>
          </p:nvPr>
        </p:nvSpPr>
        <p:spPr/>
        <p:txBody>
          <a:bodyPr/>
          <a:lstStyle/>
          <a:p>
            <a:fld id="{520FD2E7-2AE7-47BD-A30F-D219120B7FAB}" type="datetimeFigureOut">
              <a:rPr lang="en-GB" smtClean="0"/>
              <a:t>06/02/2025</a:t>
            </a:fld>
            <a:endParaRPr lang="en-GB"/>
          </a:p>
        </p:txBody>
      </p:sp>
      <p:sp>
        <p:nvSpPr>
          <p:cNvPr id="5" name="Footer Placeholder 4">
            <a:extLst>
              <a:ext uri="{FF2B5EF4-FFF2-40B4-BE49-F238E27FC236}">
                <a16:creationId xmlns:a16="http://schemas.microsoft.com/office/drawing/2014/main" id="{AFD040C3-2E05-5C16-359A-6B27BDA3DC4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0672F71-4191-804F-5B1C-6A18FEFA66C3}"/>
              </a:ext>
            </a:extLst>
          </p:cNvPr>
          <p:cNvSpPr>
            <a:spLocks noGrp="1"/>
          </p:cNvSpPr>
          <p:nvPr>
            <p:ph type="sldNum" sz="quarter" idx="12"/>
          </p:nvPr>
        </p:nvSpPr>
        <p:spPr/>
        <p:txBody>
          <a:bodyPr/>
          <a:lstStyle/>
          <a:p>
            <a:fld id="{52046AD1-5A86-4FB6-A51B-75A562C2A2BF}" type="slidenum">
              <a:rPr lang="en-GB" smtClean="0"/>
              <a:t>‹#›</a:t>
            </a:fld>
            <a:endParaRPr lang="en-GB"/>
          </a:p>
        </p:txBody>
      </p:sp>
    </p:spTree>
    <p:extLst>
      <p:ext uri="{BB962C8B-B14F-4D97-AF65-F5344CB8AC3E}">
        <p14:creationId xmlns:p14="http://schemas.microsoft.com/office/powerpoint/2010/main" val="3455149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1CDC-3BE3-FE51-8B32-633BA53799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68D6E52-D97A-9334-0948-C66570C53F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7E9882-DE17-BB7A-6D0B-5B77275A9052}"/>
              </a:ext>
            </a:extLst>
          </p:cNvPr>
          <p:cNvSpPr>
            <a:spLocks noGrp="1"/>
          </p:cNvSpPr>
          <p:nvPr>
            <p:ph type="dt" sz="half" idx="10"/>
          </p:nvPr>
        </p:nvSpPr>
        <p:spPr/>
        <p:txBody>
          <a:bodyPr/>
          <a:lstStyle/>
          <a:p>
            <a:fld id="{520FD2E7-2AE7-47BD-A30F-D219120B7FAB}" type="datetimeFigureOut">
              <a:rPr lang="en-GB" smtClean="0"/>
              <a:t>06/02/2025</a:t>
            </a:fld>
            <a:endParaRPr lang="en-GB"/>
          </a:p>
        </p:txBody>
      </p:sp>
      <p:sp>
        <p:nvSpPr>
          <p:cNvPr id="5" name="Footer Placeholder 4">
            <a:extLst>
              <a:ext uri="{FF2B5EF4-FFF2-40B4-BE49-F238E27FC236}">
                <a16:creationId xmlns:a16="http://schemas.microsoft.com/office/drawing/2014/main" id="{039B9AAA-5366-0F54-79F8-4B7945E74A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28DE6F-D2AD-4B84-5FB5-641C52F458C1}"/>
              </a:ext>
            </a:extLst>
          </p:cNvPr>
          <p:cNvSpPr>
            <a:spLocks noGrp="1"/>
          </p:cNvSpPr>
          <p:nvPr>
            <p:ph type="sldNum" sz="quarter" idx="12"/>
          </p:nvPr>
        </p:nvSpPr>
        <p:spPr/>
        <p:txBody>
          <a:bodyPr/>
          <a:lstStyle/>
          <a:p>
            <a:fld id="{52046AD1-5A86-4FB6-A51B-75A562C2A2BF}" type="slidenum">
              <a:rPr lang="en-GB" smtClean="0"/>
              <a:t>‹#›</a:t>
            </a:fld>
            <a:endParaRPr lang="en-GB"/>
          </a:p>
        </p:txBody>
      </p:sp>
    </p:spTree>
    <p:extLst>
      <p:ext uri="{BB962C8B-B14F-4D97-AF65-F5344CB8AC3E}">
        <p14:creationId xmlns:p14="http://schemas.microsoft.com/office/powerpoint/2010/main" val="3432119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DFB61-7A06-7A61-D15B-546964F5C6B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14EF771-525D-EA76-E3F7-B868FE4CB8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FB0007-347A-E6CB-AFFD-FDFE252B3A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B2BB403-6312-FC20-1413-B345D04F2F76}"/>
              </a:ext>
            </a:extLst>
          </p:cNvPr>
          <p:cNvSpPr>
            <a:spLocks noGrp="1"/>
          </p:cNvSpPr>
          <p:nvPr>
            <p:ph type="dt" sz="half" idx="10"/>
          </p:nvPr>
        </p:nvSpPr>
        <p:spPr/>
        <p:txBody>
          <a:bodyPr/>
          <a:lstStyle/>
          <a:p>
            <a:fld id="{520FD2E7-2AE7-47BD-A30F-D219120B7FAB}" type="datetimeFigureOut">
              <a:rPr lang="en-GB" smtClean="0"/>
              <a:t>06/02/2025</a:t>
            </a:fld>
            <a:endParaRPr lang="en-GB"/>
          </a:p>
        </p:txBody>
      </p:sp>
      <p:sp>
        <p:nvSpPr>
          <p:cNvPr id="6" name="Footer Placeholder 5">
            <a:extLst>
              <a:ext uri="{FF2B5EF4-FFF2-40B4-BE49-F238E27FC236}">
                <a16:creationId xmlns:a16="http://schemas.microsoft.com/office/drawing/2014/main" id="{77780440-53F1-D1E4-634E-BBAB641664F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64EE5D5-2DC5-9B0D-4846-D666286F45EF}"/>
              </a:ext>
            </a:extLst>
          </p:cNvPr>
          <p:cNvSpPr>
            <a:spLocks noGrp="1"/>
          </p:cNvSpPr>
          <p:nvPr>
            <p:ph type="sldNum" sz="quarter" idx="12"/>
          </p:nvPr>
        </p:nvSpPr>
        <p:spPr/>
        <p:txBody>
          <a:bodyPr/>
          <a:lstStyle/>
          <a:p>
            <a:fld id="{52046AD1-5A86-4FB6-A51B-75A562C2A2BF}" type="slidenum">
              <a:rPr lang="en-GB" smtClean="0"/>
              <a:t>‹#›</a:t>
            </a:fld>
            <a:endParaRPr lang="en-GB"/>
          </a:p>
        </p:txBody>
      </p:sp>
    </p:spTree>
    <p:extLst>
      <p:ext uri="{BB962C8B-B14F-4D97-AF65-F5344CB8AC3E}">
        <p14:creationId xmlns:p14="http://schemas.microsoft.com/office/powerpoint/2010/main" val="3538107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5B87A-426B-528B-0FF7-BC8B4F857D9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C359404-CF1D-B0AD-A070-3848334B6D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53C108-0E93-11DE-0363-31595158E9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EC5FF7E-9555-5F29-05D4-61D960FB5D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0E139C-5A87-4CAA-B41E-EAECE92389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958BA68-7B5A-ADD7-87CC-1BF134CC7970}"/>
              </a:ext>
            </a:extLst>
          </p:cNvPr>
          <p:cNvSpPr>
            <a:spLocks noGrp="1"/>
          </p:cNvSpPr>
          <p:nvPr>
            <p:ph type="dt" sz="half" idx="10"/>
          </p:nvPr>
        </p:nvSpPr>
        <p:spPr/>
        <p:txBody>
          <a:bodyPr/>
          <a:lstStyle/>
          <a:p>
            <a:fld id="{520FD2E7-2AE7-47BD-A30F-D219120B7FAB}" type="datetimeFigureOut">
              <a:rPr lang="en-GB" smtClean="0"/>
              <a:t>06/02/2025</a:t>
            </a:fld>
            <a:endParaRPr lang="en-GB"/>
          </a:p>
        </p:txBody>
      </p:sp>
      <p:sp>
        <p:nvSpPr>
          <p:cNvPr id="8" name="Footer Placeholder 7">
            <a:extLst>
              <a:ext uri="{FF2B5EF4-FFF2-40B4-BE49-F238E27FC236}">
                <a16:creationId xmlns:a16="http://schemas.microsoft.com/office/drawing/2014/main" id="{59195D87-7CB2-1C65-6A00-4695D1A4F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525EBF3-5E2A-00DE-7D15-860A6DDE66F8}"/>
              </a:ext>
            </a:extLst>
          </p:cNvPr>
          <p:cNvSpPr>
            <a:spLocks noGrp="1"/>
          </p:cNvSpPr>
          <p:nvPr>
            <p:ph type="sldNum" sz="quarter" idx="12"/>
          </p:nvPr>
        </p:nvSpPr>
        <p:spPr/>
        <p:txBody>
          <a:bodyPr/>
          <a:lstStyle/>
          <a:p>
            <a:fld id="{52046AD1-5A86-4FB6-A51B-75A562C2A2BF}" type="slidenum">
              <a:rPr lang="en-GB" smtClean="0"/>
              <a:t>‹#›</a:t>
            </a:fld>
            <a:endParaRPr lang="en-GB"/>
          </a:p>
        </p:txBody>
      </p:sp>
    </p:spTree>
    <p:extLst>
      <p:ext uri="{BB962C8B-B14F-4D97-AF65-F5344CB8AC3E}">
        <p14:creationId xmlns:p14="http://schemas.microsoft.com/office/powerpoint/2010/main" val="4018471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A2BEC-F7B9-6524-889F-BC56386ED11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A761AAC-D08F-51C6-22F8-FF4EAC247AA1}"/>
              </a:ext>
            </a:extLst>
          </p:cNvPr>
          <p:cNvSpPr>
            <a:spLocks noGrp="1"/>
          </p:cNvSpPr>
          <p:nvPr>
            <p:ph type="dt" sz="half" idx="10"/>
          </p:nvPr>
        </p:nvSpPr>
        <p:spPr/>
        <p:txBody>
          <a:bodyPr/>
          <a:lstStyle/>
          <a:p>
            <a:fld id="{520FD2E7-2AE7-47BD-A30F-D219120B7FAB}" type="datetimeFigureOut">
              <a:rPr lang="en-GB" smtClean="0"/>
              <a:t>06/02/2025</a:t>
            </a:fld>
            <a:endParaRPr lang="en-GB"/>
          </a:p>
        </p:txBody>
      </p:sp>
      <p:sp>
        <p:nvSpPr>
          <p:cNvPr id="4" name="Footer Placeholder 3">
            <a:extLst>
              <a:ext uri="{FF2B5EF4-FFF2-40B4-BE49-F238E27FC236}">
                <a16:creationId xmlns:a16="http://schemas.microsoft.com/office/drawing/2014/main" id="{E67126B1-0262-29F2-1E74-22031C06888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F660196-66E0-547E-C902-98C43E5EE139}"/>
              </a:ext>
            </a:extLst>
          </p:cNvPr>
          <p:cNvSpPr>
            <a:spLocks noGrp="1"/>
          </p:cNvSpPr>
          <p:nvPr>
            <p:ph type="sldNum" sz="quarter" idx="12"/>
          </p:nvPr>
        </p:nvSpPr>
        <p:spPr/>
        <p:txBody>
          <a:bodyPr/>
          <a:lstStyle/>
          <a:p>
            <a:fld id="{52046AD1-5A86-4FB6-A51B-75A562C2A2BF}" type="slidenum">
              <a:rPr lang="en-GB" smtClean="0"/>
              <a:t>‹#›</a:t>
            </a:fld>
            <a:endParaRPr lang="en-GB"/>
          </a:p>
        </p:txBody>
      </p:sp>
    </p:spTree>
    <p:extLst>
      <p:ext uri="{BB962C8B-B14F-4D97-AF65-F5344CB8AC3E}">
        <p14:creationId xmlns:p14="http://schemas.microsoft.com/office/powerpoint/2010/main" val="2149578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F6690E-BC8E-DDCB-8CD1-E051ECD5F613}"/>
              </a:ext>
            </a:extLst>
          </p:cNvPr>
          <p:cNvSpPr>
            <a:spLocks noGrp="1"/>
          </p:cNvSpPr>
          <p:nvPr>
            <p:ph type="dt" sz="half" idx="10"/>
          </p:nvPr>
        </p:nvSpPr>
        <p:spPr/>
        <p:txBody>
          <a:bodyPr/>
          <a:lstStyle/>
          <a:p>
            <a:fld id="{520FD2E7-2AE7-47BD-A30F-D219120B7FAB}" type="datetimeFigureOut">
              <a:rPr lang="en-GB" smtClean="0"/>
              <a:t>06/02/2025</a:t>
            </a:fld>
            <a:endParaRPr lang="en-GB"/>
          </a:p>
        </p:txBody>
      </p:sp>
      <p:sp>
        <p:nvSpPr>
          <p:cNvPr id="3" name="Footer Placeholder 2">
            <a:extLst>
              <a:ext uri="{FF2B5EF4-FFF2-40B4-BE49-F238E27FC236}">
                <a16:creationId xmlns:a16="http://schemas.microsoft.com/office/drawing/2014/main" id="{85E93F11-EDF9-C023-2A70-F58A5E13223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D4A1244-1AFB-133C-5021-A102AD66F72B}"/>
              </a:ext>
            </a:extLst>
          </p:cNvPr>
          <p:cNvSpPr>
            <a:spLocks noGrp="1"/>
          </p:cNvSpPr>
          <p:nvPr>
            <p:ph type="sldNum" sz="quarter" idx="12"/>
          </p:nvPr>
        </p:nvSpPr>
        <p:spPr/>
        <p:txBody>
          <a:bodyPr/>
          <a:lstStyle/>
          <a:p>
            <a:fld id="{52046AD1-5A86-4FB6-A51B-75A562C2A2BF}" type="slidenum">
              <a:rPr lang="en-GB" smtClean="0"/>
              <a:t>‹#›</a:t>
            </a:fld>
            <a:endParaRPr lang="en-GB"/>
          </a:p>
        </p:txBody>
      </p:sp>
    </p:spTree>
    <p:extLst>
      <p:ext uri="{BB962C8B-B14F-4D97-AF65-F5344CB8AC3E}">
        <p14:creationId xmlns:p14="http://schemas.microsoft.com/office/powerpoint/2010/main" val="2687341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19761-27D9-7930-13B5-EFE881EE20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8C3D4C0-1EE0-0C54-F9DD-3905E7D0CF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46E5AE1-2735-AD09-75C8-5EDD0DE356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E45D91-7D91-DAD7-B8CD-A7AD93476118}"/>
              </a:ext>
            </a:extLst>
          </p:cNvPr>
          <p:cNvSpPr>
            <a:spLocks noGrp="1"/>
          </p:cNvSpPr>
          <p:nvPr>
            <p:ph type="dt" sz="half" idx="10"/>
          </p:nvPr>
        </p:nvSpPr>
        <p:spPr/>
        <p:txBody>
          <a:bodyPr/>
          <a:lstStyle/>
          <a:p>
            <a:fld id="{520FD2E7-2AE7-47BD-A30F-D219120B7FAB}" type="datetimeFigureOut">
              <a:rPr lang="en-GB" smtClean="0"/>
              <a:t>06/02/2025</a:t>
            </a:fld>
            <a:endParaRPr lang="en-GB"/>
          </a:p>
        </p:txBody>
      </p:sp>
      <p:sp>
        <p:nvSpPr>
          <p:cNvPr id="6" name="Footer Placeholder 5">
            <a:extLst>
              <a:ext uri="{FF2B5EF4-FFF2-40B4-BE49-F238E27FC236}">
                <a16:creationId xmlns:a16="http://schemas.microsoft.com/office/drawing/2014/main" id="{061597D3-588E-AF13-6DDF-98297D4402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31B47C-860D-1E67-CB4F-01B47EBC09DB}"/>
              </a:ext>
            </a:extLst>
          </p:cNvPr>
          <p:cNvSpPr>
            <a:spLocks noGrp="1"/>
          </p:cNvSpPr>
          <p:nvPr>
            <p:ph type="sldNum" sz="quarter" idx="12"/>
          </p:nvPr>
        </p:nvSpPr>
        <p:spPr/>
        <p:txBody>
          <a:bodyPr/>
          <a:lstStyle/>
          <a:p>
            <a:fld id="{52046AD1-5A86-4FB6-A51B-75A562C2A2BF}" type="slidenum">
              <a:rPr lang="en-GB" smtClean="0"/>
              <a:t>‹#›</a:t>
            </a:fld>
            <a:endParaRPr lang="en-GB"/>
          </a:p>
        </p:txBody>
      </p:sp>
    </p:spTree>
    <p:extLst>
      <p:ext uri="{BB962C8B-B14F-4D97-AF65-F5344CB8AC3E}">
        <p14:creationId xmlns:p14="http://schemas.microsoft.com/office/powerpoint/2010/main" val="2303248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C29B1-24D3-E228-278A-C845F5D61A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97A1796-6240-79A3-B2A7-59AB355B73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8B44B00-C616-8CD9-B794-30348788DF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F2680D-6898-E1AA-C9A3-39E0307E7ED9}"/>
              </a:ext>
            </a:extLst>
          </p:cNvPr>
          <p:cNvSpPr>
            <a:spLocks noGrp="1"/>
          </p:cNvSpPr>
          <p:nvPr>
            <p:ph type="dt" sz="half" idx="10"/>
          </p:nvPr>
        </p:nvSpPr>
        <p:spPr/>
        <p:txBody>
          <a:bodyPr/>
          <a:lstStyle/>
          <a:p>
            <a:fld id="{520FD2E7-2AE7-47BD-A30F-D219120B7FAB}" type="datetimeFigureOut">
              <a:rPr lang="en-GB" smtClean="0"/>
              <a:t>06/02/2025</a:t>
            </a:fld>
            <a:endParaRPr lang="en-GB"/>
          </a:p>
        </p:txBody>
      </p:sp>
      <p:sp>
        <p:nvSpPr>
          <p:cNvPr id="6" name="Footer Placeholder 5">
            <a:extLst>
              <a:ext uri="{FF2B5EF4-FFF2-40B4-BE49-F238E27FC236}">
                <a16:creationId xmlns:a16="http://schemas.microsoft.com/office/drawing/2014/main" id="{4F5E2CB1-C43D-9348-48F4-3EBD1DB5A24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83F172A-A36C-000E-AABB-1E5C5A4094D1}"/>
              </a:ext>
            </a:extLst>
          </p:cNvPr>
          <p:cNvSpPr>
            <a:spLocks noGrp="1"/>
          </p:cNvSpPr>
          <p:nvPr>
            <p:ph type="sldNum" sz="quarter" idx="12"/>
          </p:nvPr>
        </p:nvSpPr>
        <p:spPr/>
        <p:txBody>
          <a:bodyPr/>
          <a:lstStyle/>
          <a:p>
            <a:fld id="{52046AD1-5A86-4FB6-A51B-75A562C2A2BF}" type="slidenum">
              <a:rPr lang="en-GB" smtClean="0"/>
              <a:t>‹#›</a:t>
            </a:fld>
            <a:endParaRPr lang="en-GB"/>
          </a:p>
        </p:txBody>
      </p:sp>
    </p:spTree>
    <p:extLst>
      <p:ext uri="{BB962C8B-B14F-4D97-AF65-F5344CB8AC3E}">
        <p14:creationId xmlns:p14="http://schemas.microsoft.com/office/powerpoint/2010/main" val="362049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61196C-F25C-6703-68D2-870910C365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ABE191-E43E-7170-ED8C-412051C13C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358A25F-B5B4-7A89-0FA4-871CCF8851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0FD2E7-2AE7-47BD-A30F-D219120B7FAB}" type="datetimeFigureOut">
              <a:rPr lang="en-GB" smtClean="0"/>
              <a:t>06/02/2025</a:t>
            </a:fld>
            <a:endParaRPr lang="en-GB"/>
          </a:p>
        </p:txBody>
      </p:sp>
      <p:sp>
        <p:nvSpPr>
          <p:cNvPr id="5" name="Footer Placeholder 4">
            <a:extLst>
              <a:ext uri="{FF2B5EF4-FFF2-40B4-BE49-F238E27FC236}">
                <a16:creationId xmlns:a16="http://schemas.microsoft.com/office/drawing/2014/main" id="{B11196A0-685B-DED3-C142-87D9B2AB8C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0FFF06D-914C-C0DC-97C4-546C9EDC13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046AD1-5A86-4FB6-A51B-75A562C2A2BF}" type="slidenum">
              <a:rPr lang="en-GB" smtClean="0"/>
              <a:t>‹#›</a:t>
            </a:fld>
            <a:endParaRPr lang="en-GB"/>
          </a:p>
        </p:txBody>
      </p:sp>
    </p:spTree>
    <p:extLst>
      <p:ext uri="{BB962C8B-B14F-4D97-AF65-F5344CB8AC3E}">
        <p14:creationId xmlns:p14="http://schemas.microsoft.com/office/powerpoint/2010/main" val="21889928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BFF33-788E-46E3-1D9F-F3BAC92D79A0}"/>
              </a:ext>
            </a:extLst>
          </p:cNvPr>
          <p:cNvSpPr>
            <a:spLocks noGrp="1"/>
          </p:cNvSpPr>
          <p:nvPr>
            <p:ph type="ctrTitle"/>
          </p:nvPr>
        </p:nvSpPr>
        <p:spPr>
          <a:xfrm>
            <a:off x="1524000" y="2617788"/>
            <a:ext cx="9144000" cy="811212"/>
          </a:xfrm>
        </p:spPr>
        <p:txBody>
          <a:bodyPr>
            <a:normAutofit fontScale="90000"/>
          </a:bodyPr>
          <a:lstStyle/>
          <a:p>
            <a:r>
              <a:rPr lang="en-GB" dirty="0"/>
              <a:t>Georeferencing</a:t>
            </a:r>
          </a:p>
        </p:txBody>
      </p:sp>
    </p:spTree>
    <p:extLst>
      <p:ext uri="{BB962C8B-B14F-4D97-AF65-F5344CB8AC3E}">
        <p14:creationId xmlns:p14="http://schemas.microsoft.com/office/powerpoint/2010/main" val="994077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22D32-8B9A-8ADC-1C9B-0D34A8324D9D}"/>
              </a:ext>
            </a:extLst>
          </p:cNvPr>
          <p:cNvSpPr txBox="1"/>
          <p:nvPr/>
        </p:nvSpPr>
        <p:spPr>
          <a:xfrm>
            <a:off x="842962" y="339322"/>
            <a:ext cx="8943975" cy="584775"/>
          </a:xfrm>
          <a:prstGeom prst="rect">
            <a:avLst/>
          </a:prstGeom>
          <a:noFill/>
        </p:spPr>
        <p:txBody>
          <a:bodyPr wrap="square" rtlCol="0">
            <a:spAutoFit/>
          </a:bodyPr>
          <a:lstStyle/>
          <a:p>
            <a:r>
              <a:rPr lang="en-GB" sz="3200" b="1" dirty="0"/>
              <a:t>Step 3: Rectify</a:t>
            </a:r>
          </a:p>
        </p:txBody>
      </p:sp>
      <p:sp>
        <p:nvSpPr>
          <p:cNvPr id="7" name="TextBox 6">
            <a:extLst>
              <a:ext uri="{FF2B5EF4-FFF2-40B4-BE49-F238E27FC236}">
                <a16:creationId xmlns:a16="http://schemas.microsoft.com/office/drawing/2014/main" id="{FBF86D23-55D9-A079-D6FC-583AF26E2D2C}"/>
              </a:ext>
            </a:extLst>
          </p:cNvPr>
          <p:cNvSpPr txBox="1"/>
          <p:nvPr/>
        </p:nvSpPr>
        <p:spPr>
          <a:xfrm>
            <a:off x="942975" y="960569"/>
            <a:ext cx="9944100" cy="584775"/>
          </a:xfrm>
          <a:prstGeom prst="rect">
            <a:avLst/>
          </a:prstGeom>
          <a:noFill/>
        </p:spPr>
        <p:txBody>
          <a:bodyPr wrap="square" rtlCol="0">
            <a:spAutoFit/>
          </a:bodyPr>
          <a:lstStyle/>
          <a:p>
            <a:r>
              <a:rPr lang="en-GB" sz="3200" b="1" dirty="0"/>
              <a:t>Use rectify tool to Save this coordinates to control point</a:t>
            </a:r>
          </a:p>
        </p:txBody>
      </p:sp>
      <p:pic>
        <p:nvPicPr>
          <p:cNvPr id="4" name="Picture 3">
            <a:extLst>
              <a:ext uri="{FF2B5EF4-FFF2-40B4-BE49-F238E27FC236}">
                <a16:creationId xmlns:a16="http://schemas.microsoft.com/office/drawing/2014/main" id="{AF88579B-36C0-E3EA-3935-B4F7EA679C9C}"/>
              </a:ext>
            </a:extLst>
          </p:cNvPr>
          <p:cNvPicPr>
            <a:picLocks noChangeAspect="1"/>
          </p:cNvPicPr>
          <p:nvPr/>
        </p:nvPicPr>
        <p:blipFill>
          <a:blip r:embed="rId2"/>
          <a:stretch>
            <a:fillRect/>
          </a:stretch>
        </p:blipFill>
        <p:spPr>
          <a:xfrm>
            <a:off x="1736470" y="1545344"/>
            <a:ext cx="8719060" cy="4686759"/>
          </a:xfrm>
          <a:prstGeom prst="rect">
            <a:avLst/>
          </a:prstGeom>
        </p:spPr>
      </p:pic>
    </p:spTree>
    <p:extLst>
      <p:ext uri="{BB962C8B-B14F-4D97-AF65-F5344CB8AC3E}">
        <p14:creationId xmlns:p14="http://schemas.microsoft.com/office/powerpoint/2010/main" val="3127975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08AF7B-1A93-A124-F956-48BEE2303760}"/>
              </a:ext>
            </a:extLst>
          </p:cNvPr>
          <p:cNvSpPr txBox="1"/>
          <p:nvPr/>
        </p:nvSpPr>
        <p:spPr>
          <a:xfrm>
            <a:off x="842963" y="514350"/>
            <a:ext cx="6958012" cy="646331"/>
          </a:xfrm>
          <a:prstGeom prst="rect">
            <a:avLst/>
          </a:prstGeom>
          <a:noFill/>
        </p:spPr>
        <p:txBody>
          <a:bodyPr wrap="square" rtlCol="0">
            <a:spAutoFit/>
          </a:bodyPr>
          <a:lstStyle/>
          <a:p>
            <a:r>
              <a:rPr lang="en-GB" sz="3600" b="1" dirty="0"/>
              <a:t>Step 4: Provide Name and location</a:t>
            </a:r>
          </a:p>
        </p:txBody>
      </p:sp>
      <p:pic>
        <p:nvPicPr>
          <p:cNvPr id="5" name="Picture 4">
            <a:extLst>
              <a:ext uri="{FF2B5EF4-FFF2-40B4-BE49-F238E27FC236}">
                <a16:creationId xmlns:a16="http://schemas.microsoft.com/office/drawing/2014/main" id="{BA854B59-AEEE-6F42-D516-C3BB37DFDD45}"/>
              </a:ext>
            </a:extLst>
          </p:cNvPr>
          <p:cNvPicPr>
            <a:picLocks noChangeAspect="1"/>
          </p:cNvPicPr>
          <p:nvPr/>
        </p:nvPicPr>
        <p:blipFill>
          <a:blip r:embed="rId2"/>
          <a:stretch>
            <a:fillRect/>
          </a:stretch>
        </p:blipFill>
        <p:spPr>
          <a:xfrm>
            <a:off x="1027992" y="1160681"/>
            <a:ext cx="10136015" cy="4753638"/>
          </a:xfrm>
          <a:prstGeom prst="rect">
            <a:avLst/>
          </a:prstGeom>
        </p:spPr>
      </p:pic>
    </p:spTree>
    <p:extLst>
      <p:ext uri="{BB962C8B-B14F-4D97-AF65-F5344CB8AC3E}">
        <p14:creationId xmlns:p14="http://schemas.microsoft.com/office/powerpoint/2010/main" val="1908035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12CEEE-3610-48E8-7A72-DF35A5F0A477}"/>
              </a:ext>
            </a:extLst>
          </p:cNvPr>
          <p:cNvSpPr txBox="1"/>
          <p:nvPr/>
        </p:nvSpPr>
        <p:spPr>
          <a:xfrm>
            <a:off x="900113" y="428625"/>
            <a:ext cx="6672262" cy="646331"/>
          </a:xfrm>
          <a:prstGeom prst="rect">
            <a:avLst/>
          </a:prstGeom>
          <a:noFill/>
        </p:spPr>
        <p:txBody>
          <a:bodyPr wrap="square" rtlCol="0">
            <a:spAutoFit/>
          </a:bodyPr>
          <a:lstStyle/>
          <a:p>
            <a:r>
              <a:rPr lang="en-GB" sz="3600" b="1" dirty="0"/>
              <a:t>Output: </a:t>
            </a:r>
            <a:r>
              <a:rPr lang="en-GB" sz="3600" dirty="0"/>
              <a:t>Geo-referenced product</a:t>
            </a:r>
          </a:p>
        </p:txBody>
      </p:sp>
      <p:pic>
        <p:nvPicPr>
          <p:cNvPr id="5" name="Picture 4">
            <a:extLst>
              <a:ext uri="{FF2B5EF4-FFF2-40B4-BE49-F238E27FC236}">
                <a16:creationId xmlns:a16="http://schemas.microsoft.com/office/drawing/2014/main" id="{EF9FD62E-886C-754C-1518-6E8DF846136F}"/>
              </a:ext>
            </a:extLst>
          </p:cNvPr>
          <p:cNvPicPr>
            <a:picLocks noChangeAspect="1"/>
          </p:cNvPicPr>
          <p:nvPr/>
        </p:nvPicPr>
        <p:blipFill>
          <a:blip r:embed="rId2"/>
          <a:stretch>
            <a:fillRect/>
          </a:stretch>
        </p:blipFill>
        <p:spPr>
          <a:xfrm>
            <a:off x="1573876" y="1307992"/>
            <a:ext cx="9044248" cy="4710169"/>
          </a:xfrm>
          <a:prstGeom prst="rect">
            <a:avLst/>
          </a:prstGeom>
        </p:spPr>
      </p:pic>
    </p:spTree>
    <p:extLst>
      <p:ext uri="{BB962C8B-B14F-4D97-AF65-F5344CB8AC3E}">
        <p14:creationId xmlns:p14="http://schemas.microsoft.com/office/powerpoint/2010/main" val="3690650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06E40F-45A3-4501-7399-D3B16F65AF7C}"/>
              </a:ext>
            </a:extLst>
          </p:cNvPr>
          <p:cNvSpPr txBox="1"/>
          <p:nvPr/>
        </p:nvSpPr>
        <p:spPr>
          <a:xfrm>
            <a:off x="4302918" y="2721114"/>
            <a:ext cx="3586163" cy="707886"/>
          </a:xfrm>
          <a:prstGeom prst="rect">
            <a:avLst/>
          </a:prstGeom>
          <a:noFill/>
        </p:spPr>
        <p:txBody>
          <a:bodyPr wrap="square" rtlCol="0">
            <a:spAutoFit/>
          </a:bodyPr>
          <a:lstStyle/>
          <a:p>
            <a:r>
              <a:rPr lang="en-GB" sz="4000" b="1" dirty="0"/>
              <a:t>Georeferencing</a:t>
            </a:r>
          </a:p>
        </p:txBody>
      </p:sp>
    </p:spTree>
    <p:extLst>
      <p:ext uri="{BB962C8B-B14F-4D97-AF65-F5344CB8AC3E}">
        <p14:creationId xmlns:p14="http://schemas.microsoft.com/office/powerpoint/2010/main" val="324715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BBE63A-EF7E-AD28-A597-A26BFDA0A70F}"/>
              </a:ext>
            </a:extLst>
          </p:cNvPr>
          <p:cNvSpPr txBox="1"/>
          <p:nvPr/>
        </p:nvSpPr>
        <p:spPr>
          <a:xfrm>
            <a:off x="806335" y="1042939"/>
            <a:ext cx="10698479" cy="5634876"/>
          </a:xfrm>
          <a:prstGeom prst="rect">
            <a:avLst/>
          </a:prstGeom>
          <a:noFill/>
        </p:spPr>
        <p:txBody>
          <a:bodyPr wrap="square">
            <a:spAutoFit/>
          </a:bodyPr>
          <a:lstStyle/>
          <a:p>
            <a:pPr algn="just"/>
            <a:r>
              <a:rPr lang="en-GB" sz="1600" b="1" i="0" dirty="0">
                <a:solidFill>
                  <a:srgbClr val="001D35"/>
                </a:solidFill>
                <a:effectLst/>
                <a:latin typeface="Google Sans"/>
              </a:rPr>
              <a:t>Geo-referencing</a:t>
            </a:r>
            <a:r>
              <a:rPr lang="en-GB" sz="1600" b="0" i="0" dirty="0">
                <a:solidFill>
                  <a:srgbClr val="001D35"/>
                </a:solidFill>
                <a:effectLst/>
                <a:latin typeface="Google Sans"/>
              </a:rPr>
              <a:t>" is the process of assigning real-world geographic coordinates to data points within a dataset, essentially attaching a specific location on Earth to each piece of information, like an image, map, or sample, allowing it to be accurately positioned on a map; the principle behind it is to identify known reference points on the data and use mathematical transformations to link those points to their corresponding geographic coordinates, effectively "grounding" the data to the real world. </a:t>
            </a:r>
          </a:p>
          <a:p>
            <a:pPr algn="l">
              <a:spcBef>
                <a:spcPts val="1500"/>
              </a:spcBef>
              <a:spcAft>
                <a:spcPts val="750"/>
              </a:spcAft>
            </a:pPr>
            <a:r>
              <a:rPr lang="en-GB" sz="1600" b="1" i="0" dirty="0">
                <a:solidFill>
                  <a:srgbClr val="001D35"/>
                </a:solidFill>
                <a:effectLst/>
                <a:latin typeface="Google Sans"/>
              </a:rPr>
              <a:t>How geo-referencing works:</a:t>
            </a:r>
          </a:p>
          <a:p>
            <a:pPr algn="l">
              <a:spcBef>
                <a:spcPts val="750"/>
              </a:spcBef>
              <a:spcAft>
                <a:spcPts val="600"/>
              </a:spcAft>
              <a:buFont typeface="+mj-lt"/>
              <a:buAutoNum type="arabicPeriod"/>
            </a:pPr>
            <a:r>
              <a:rPr lang="en-GB" sz="1600" b="0" i="0" dirty="0">
                <a:solidFill>
                  <a:srgbClr val="001D35"/>
                </a:solidFill>
                <a:effectLst/>
                <a:latin typeface="Google Sans"/>
              </a:rPr>
              <a:t> </a:t>
            </a:r>
            <a:r>
              <a:rPr lang="en-GB" sz="1600" b="1" i="0" dirty="0">
                <a:solidFill>
                  <a:srgbClr val="001D35"/>
                </a:solidFill>
                <a:effectLst/>
                <a:latin typeface="Google Sans"/>
              </a:rPr>
              <a:t>Identify control points:</a:t>
            </a:r>
            <a:endParaRPr lang="en-GB" sz="1600" b="0" i="0" dirty="0">
              <a:solidFill>
                <a:srgbClr val="001D35"/>
              </a:solidFill>
              <a:effectLst/>
              <a:latin typeface="Google Sans"/>
            </a:endParaRPr>
          </a:p>
          <a:p>
            <a:pPr algn="l">
              <a:spcBef>
                <a:spcPts val="750"/>
              </a:spcBef>
              <a:spcAft>
                <a:spcPts val="600"/>
              </a:spcAft>
              <a:buFont typeface="+mj-lt"/>
              <a:buAutoNum type="arabicPeriod"/>
            </a:pPr>
            <a:r>
              <a:rPr lang="en-GB" sz="1600" b="0" i="0" dirty="0">
                <a:solidFill>
                  <a:srgbClr val="001D35"/>
                </a:solidFill>
                <a:effectLst/>
                <a:latin typeface="Google Sans"/>
              </a:rPr>
              <a:t>Locate recognizable features on both the data (image, map, etc.) and a reference map that have known geographic coordinates.</a:t>
            </a:r>
          </a:p>
          <a:p>
            <a:pPr algn="l">
              <a:spcBef>
                <a:spcPts val="750"/>
              </a:spcBef>
              <a:spcAft>
                <a:spcPts val="600"/>
              </a:spcAft>
              <a:buFont typeface="+mj-lt"/>
              <a:buAutoNum type="arabicPeriod"/>
            </a:pPr>
            <a:r>
              <a:rPr lang="en-GB" sz="1600" b="0" i="0" dirty="0">
                <a:solidFill>
                  <a:srgbClr val="001D35"/>
                </a:solidFill>
                <a:effectLst/>
                <a:latin typeface="Google Sans"/>
              </a:rPr>
              <a:t> </a:t>
            </a:r>
            <a:r>
              <a:rPr lang="en-GB" sz="1600" b="1" i="0" dirty="0">
                <a:solidFill>
                  <a:srgbClr val="001D35"/>
                </a:solidFill>
                <a:effectLst/>
                <a:latin typeface="Google Sans"/>
              </a:rPr>
              <a:t>Assign coordinates to control points:</a:t>
            </a:r>
            <a:endParaRPr lang="en-GB" sz="1600" b="0" i="0" dirty="0">
              <a:solidFill>
                <a:srgbClr val="001D35"/>
              </a:solidFill>
              <a:effectLst/>
              <a:latin typeface="Google Sans"/>
            </a:endParaRPr>
          </a:p>
          <a:p>
            <a:pPr algn="l">
              <a:spcBef>
                <a:spcPts val="750"/>
              </a:spcBef>
              <a:spcAft>
                <a:spcPts val="600"/>
              </a:spcAft>
              <a:buFont typeface="+mj-lt"/>
              <a:buAutoNum type="arabicPeriod"/>
            </a:pPr>
            <a:r>
              <a:rPr lang="en-GB" sz="1600" b="0" i="0" dirty="0">
                <a:solidFill>
                  <a:srgbClr val="001D35"/>
                </a:solidFill>
                <a:effectLst/>
                <a:latin typeface="Google Sans"/>
              </a:rPr>
              <a:t>Match the identified features on the data to their corresponding locations on the reference map, assigning their geographic coordinates.</a:t>
            </a:r>
          </a:p>
          <a:p>
            <a:pPr algn="l">
              <a:spcBef>
                <a:spcPts val="750"/>
              </a:spcBef>
              <a:spcAft>
                <a:spcPts val="1500"/>
              </a:spcAft>
              <a:buFont typeface="+mj-lt"/>
              <a:buAutoNum type="arabicPeriod"/>
            </a:pPr>
            <a:r>
              <a:rPr lang="en-GB" sz="1600" b="0" i="0" dirty="0">
                <a:solidFill>
                  <a:srgbClr val="001D35"/>
                </a:solidFill>
                <a:effectLst/>
                <a:latin typeface="Google Sans"/>
              </a:rPr>
              <a:t> </a:t>
            </a:r>
            <a:r>
              <a:rPr lang="en-GB" sz="1600" b="1" i="0" dirty="0">
                <a:solidFill>
                  <a:srgbClr val="001D35"/>
                </a:solidFill>
                <a:effectLst/>
                <a:latin typeface="Google Sans"/>
              </a:rPr>
              <a:t>Apply transformation:</a:t>
            </a:r>
            <a:endParaRPr lang="en-GB" sz="1600" b="0" i="0" dirty="0">
              <a:solidFill>
                <a:srgbClr val="001D35"/>
              </a:solidFill>
              <a:effectLst/>
              <a:latin typeface="Google Sans"/>
            </a:endParaRPr>
          </a:p>
          <a:p>
            <a:pPr algn="l">
              <a:spcBef>
                <a:spcPts val="750"/>
              </a:spcBef>
              <a:spcAft>
                <a:spcPts val="1500"/>
              </a:spcAft>
              <a:buFont typeface="+mj-lt"/>
              <a:buAutoNum type="arabicPeriod"/>
            </a:pPr>
            <a:r>
              <a:rPr lang="en-GB" sz="1600" b="0" i="0" dirty="0">
                <a:solidFill>
                  <a:srgbClr val="001D35"/>
                </a:solidFill>
                <a:effectLst/>
                <a:latin typeface="Google Sans"/>
              </a:rPr>
              <a:t>Use the control points and mathematical equations to calculate the necessary transformations to convert all data points within the dataset to real-world coordinates. </a:t>
            </a:r>
          </a:p>
          <a:p>
            <a:pPr algn="just"/>
            <a:endParaRPr lang="en-GB" sz="1600" dirty="0"/>
          </a:p>
        </p:txBody>
      </p:sp>
      <p:sp>
        <p:nvSpPr>
          <p:cNvPr id="4" name="TextBox 3">
            <a:extLst>
              <a:ext uri="{FF2B5EF4-FFF2-40B4-BE49-F238E27FC236}">
                <a16:creationId xmlns:a16="http://schemas.microsoft.com/office/drawing/2014/main" id="{E817D4FB-D0D5-2BF8-F366-FAB148410A4C}"/>
              </a:ext>
            </a:extLst>
          </p:cNvPr>
          <p:cNvSpPr txBox="1"/>
          <p:nvPr/>
        </p:nvSpPr>
        <p:spPr>
          <a:xfrm>
            <a:off x="3092335" y="519719"/>
            <a:ext cx="4705003" cy="523220"/>
          </a:xfrm>
          <a:prstGeom prst="rect">
            <a:avLst/>
          </a:prstGeom>
          <a:noFill/>
        </p:spPr>
        <p:txBody>
          <a:bodyPr wrap="square" rtlCol="0">
            <a:spAutoFit/>
          </a:bodyPr>
          <a:lstStyle/>
          <a:p>
            <a:pPr algn="ctr"/>
            <a:r>
              <a:rPr lang="en-GB" sz="2800" b="1" dirty="0"/>
              <a:t>Introduction</a:t>
            </a:r>
          </a:p>
        </p:txBody>
      </p:sp>
    </p:spTree>
    <p:extLst>
      <p:ext uri="{BB962C8B-B14F-4D97-AF65-F5344CB8AC3E}">
        <p14:creationId xmlns:p14="http://schemas.microsoft.com/office/powerpoint/2010/main" val="1864177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5363F3-16EC-4166-A503-F1E563EEF7FC}"/>
              </a:ext>
            </a:extLst>
          </p:cNvPr>
          <p:cNvSpPr txBox="1"/>
          <p:nvPr/>
        </p:nvSpPr>
        <p:spPr>
          <a:xfrm>
            <a:off x="600076" y="1014413"/>
            <a:ext cx="11234737" cy="3416320"/>
          </a:xfrm>
          <a:prstGeom prst="rect">
            <a:avLst/>
          </a:prstGeom>
          <a:noFill/>
        </p:spPr>
        <p:txBody>
          <a:bodyPr wrap="square">
            <a:spAutoFit/>
          </a:bodyPr>
          <a:lstStyle/>
          <a:p>
            <a:pPr marL="342900" indent="-342900">
              <a:buFont typeface="Wingdings" panose="05000000000000000000" pitchFamily="2" charset="2"/>
              <a:buChar char="q"/>
            </a:pPr>
            <a:r>
              <a:rPr lang="en-GB" sz="2400" b="1" dirty="0">
                <a:latin typeface="Times New Roman" panose="02020603050405020304" pitchFamily="18" charset="0"/>
                <a:cs typeface="Times New Roman" panose="02020603050405020304" pitchFamily="18" charset="0"/>
              </a:rPr>
              <a:t>Establish Registration Control Points </a:t>
            </a:r>
          </a:p>
          <a:p>
            <a:r>
              <a:rPr lang="en-GB" sz="2400" dirty="0">
                <a:latin typeface="Times New Roman" panose="02020603050405020304" pitchFamily="18" charset="0"/>
                <a:cs typeface="Times New Roman" panose="02020603050405020304" pitchFamily="18" charset="0"/>
              </a:rPr>
              <a:t>Select the type of transformation to be used on the image. Four transformations are available: </a:t>
            </a:r>
          </a:p>
          <a:p>
            <a:pPr lvl="1"/>
            <a:r>
              <a:rPr lang="en-GB" sz="2400" dirty="0">
                <a:latin typeface="Times New Roman" panose="02020603050405020304" pitchFamily="18" charset="0"/>
                <a:cs typeface="Times New Roman" panose="02020603050405020304" pitchFamily="18" charset="0"/>
              </a:rPr>
              <a:t>1. Conformal (Minimum of 2 control points); </a:t>
            </a:r>
          </a:p>
          <a:p>
            <a:pPr lvl="1"/>
            <a:r>
              <a:rPr lang="en-GB" sz="2400" dirty="0">
                <a:latin typeface="Times New Roman" panose="02020603050405020304" pitchFamily="18" charset="0"/>
                <a:cs typeface="Times New Roman" panose="02020603050405020304" pitchFamily="18" charset="0"/>
              </a:rPr>
              <a:t>2. Affine (Minimum of 3 control points); </a:t>
            </a:r>
          </a:p>
          <a:p>
            <a:pPr lvl="1"/>
            <a:r>
              <a:rPr lang="en-GB" sz="2400" dirty="0">
                <a:latin typeface="Times New Roman" panose="02020603050405020304" pitchFamily="18" charset="0"/>
                <a:cs typeface="Times New Roman" panose="02020603050405020304" pitchFamily="18" charset="0"/>
              </a:rPr>
              <a:t>3. 2nd Order Polynomial (Minimum of 6 control points); </a:t>
            </a:r>
          </a:p>
          <a:p>
            <a:pPr lvl="1"/>
            <a:r>
              <a:rPr lang="en-GB" sz="2400" dirty="0">
                <a:latin typeface="Times New Roman" panose="02020603050405020304" pitchFamily="18" charset="0"/>
                <a:cs typeface="Times New Roman" panose="02020603050405020304" pitchFamily="18" charset="0"/>
              </a:rPr>
              <a:t>4. 3rd Order Polynomial (Minimum of 11 control points). </a:t>
            </a:r>
          </a:p>
          <a:p>
            <a:pPr lvl="1"/>
            <a:endParaRPr lang="en-GB" sz="2400" dirty="0">
              <a:latin typeface="Times New Roman" panose="02020603050405020304" pitchFamily="18" charset="0"/>
              <a:cs typeface="Times New Roman" panose="02020603050405020304" pitchFamily="18" charset="0"/>
            </a:endParaRPr>
          </a:p>
          <a:p>
            <a:pPr lvl="1"/>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2409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3EB45A-C164-2BEC-954C-983062EAEC5B}"/>
              </a:ext>
            </a:extLst>
          </p:cNvPr>
          <p:cNvSpPr txBox="1"/>
          <p:nvPr/>
        </p:nvSpPr>
        <p:spPr>
          <a:xfrm>
            <a:off x="471489" y="1028343"/>
            <a:ext cx="10987086" cy="4801314"/>
          </a:xfrm>
          <a:prstGeom prst="rect">
            <a:avLst/>
          </a:prstGeom>
          <a:noFill/>
        </p:spPr>
        <p:txBody>
          <a:bodyPr wrap="square">
            <a:spAutoFit/>
          </a:bodyPr>
          <a:lstStyle/>
          <a:p>
            <a:pPr marL="285750" indent="-285750">
              <a:buFont typeface="Wingdings" panose="05000000000000000000" pitchFamily="2" charset="2"/>
              <a:buChar char="q"/>
            </a:pPr>
            <a:r>
              <a:rPr lang="en-GB" dirty="0"/>
              <a:t>Four image transformation techniques are available for selection by the user, however to achieve the best results the correct transformation type should be used for the type of raster image selected. </a:t>
            </a:r>
          </a:p>
          <a:p>
            <a:pPr lvl="1" algn="just"/>
            <a:r>
              <a:rPr lang="en-GB" b="1" dirty="0"/>
              <a:t>Conformal Transformation</a:t>
            </a:r>
            <a:r>
              <a:rPr lang="en-GB" dirty="0"/>
              <a:t>: This transformation method requires a minimum of 2 control points. The conformal transformation should only be used where the original raster image is based upon an orthogonal map grid with minimal distortion. </a:t>
            </a:r>
          </a:p>
          <a:p>
            <a:pPr lvl="1" algn="just"/>
            <a:r>
              <a:rPr lang="en-GB" b="1" dirty="0"/>
              <a:t>Affine Transformation</a:t>
            </a:r>
            <a:r>
              <a:rPr lang="en-GB" dirty="0"/>
              <a:t>: This transformation method requires a minimum of 3 control points. The affine transformation is best used where the original raster image is based upon an orthogonal map grid which may have systematic scale and axis rotation distortion. It can also be used effectively where the original raster image is based upon a latitude / longitude grid or on orthophoto map images. </a:t>
            </a:r>
          </a:p>
          <a:p>
            <a:pPr lvl="1" algn="just"/>
            <a:r>
              <a:rPr lang="en-GB" b="1" dirty="0"/>
              <a:t>2nd Order Polynomial Transformation</a:t>
            </a:r>
            <a:r>
              <a:rPr lang="en-GB" dirty="0"/>
              <a:t>: This transformation method requires a minimum of 6 control points. Polynomial transformations should be used where the original raster image has distortions other than just uniform scale distortions in the x and y directions and a rotation distortion between the x and y axes. Polynomial transformations are best used on aerial photographs with minimal elevation differences across the image. </a:t>
            </a:r>
          </a:p>
          <a:p>
            <a:pPr lvl="1" algn="just"/>
            <a:r>
              <a:rPr lang="en-GB" b="1" dirty="0"/>
              <a:t>3rd Order Polynomial Transformation</a:t>
            </a:r>
            <a:r>
              <a:rPr lang="en-GB" dirty="0"/>
              <a:t>: This transformation method requires a minimum of 11 control points. The third order polynomial transformation can be used where more control points are available to achieve a better determination of the distortions. </a:t>
            </a:r>
          </a:p>
        </p:txBody>
      </p:sp>
    </p:spTree>
    <p:extLst>
      <p:ext uri="{BB962C8B-B14F-4D97-AF65-F5344CB8AC3E}">
        <p14:creationId xmlns:p14="http://schemas.microsoft.com/office/powerpoint/2010/main" val="1428126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4D11EF-8C66-8044-4481-D488436A005F}"/>
              </a:ext>
            </a:extLst>
          </p:cNvPr>
          <p:cNvSpPr txBox="1"/>
          <p:nvPr/>
        </p:nvSpPr>
        <p:spPr>
          <a:xfrm>
            <a:off x="4145756" y="1211596"/>
            <a:ext cx="3900487" cy="646331"/>
          </a:xfrm>
          <a:prstGeom prst="rect">
            <a:avLst/>
          </a:prstGeom>
          <a:noFill/>
        </p:spPr>
        <p:txBody>
          <a:bodyPr wrap="square" rtlCol="0">
            <a:spAutoFit/>
          </a:bodyPr>
          <a:lstStyle/>
          <a:p>
            <a:pPr algn="ctr"/>
            <a:r>
              <a:rPr lang="en-GB" sz="3600" b="1" dirty="0"/>
              <a:t>Pre-requisite</a:t>
            </a:r>
          </a:p>
        </p:txBody>
      </p:sp>
      <p:sp>
        <p:nvSpPr>
          <p:cNvPr id="3" name="TextBox 2">
            <a:extLst>
              <a:ext uri="{FF2B5EF4-FFF2-40B4-BE49-F238E27FC236}">
                <a16:creationId xmlns:a16="http://schemas.microsoft.com/office/drawing/2014/main" id="{5ECD2774-D22F-1752-515E-DE5CF5BC42EE}"/>
              </a:ext>
            </a:extLst>
          </p:cNvPr>
          <p:cNvSpPr txBox="1"/>
          <p:nvPr/>
        </p:nvSpPr>
        <p:spPr>
          <a:xfrm>
            <a:off x="1300163" y="1900238"/>
            <a:ext cx="9529762" cy="1384995"/>
          </a:xfrm>
          <a:prstGeom prst="rect">
            <a:avLst/>
          </a:prstGeom>
          <a:noFill/>
        </p:spPr>
        <p:txBody>
          <a:bodyPr wrap="square" rtlCol="0">
            <a:spAutoFit/>
          </a:bodyPr>
          <a:lstStyle/>
          <a:p>
            <a:pPr marL="285750" indent="-285750">
              <a:buFont typeface="Wingdings" panose="05000000000000000000" pitchFamily="2" charset="2"/>
              <a:buChar char="§"/>
            </a:pPr>
            <a:r>
              <a:rPr lang="en-GB" sz="2800" dirty="0"/>
              <a:t>Add </a:t>
            </a:r>
            <a:r>
              <a:rPr lang="en-GB" sz="2800" b="1" dirty="0"/>
              <a:t>Geo-referencing and Editor tool ribbon </a:t>
            </a:r>
            <a:r>
              <a:rPr lang="en-GB" sz="2800" dirty="0"/>
              <a:t>to </a:t>
            </a:r>
            <a:r>
              <a:rPr lang="en-GB" sz="2800" dirty="0" err="1"/>
              <a:t>Arcmap</a:t>
            </a:r>
            <a:r>
              <a:rPr lang="en-GB" sz="2800" dirty="0"/>
              <a:t> toolbar menu</a:t>
            </a:r>
          </a:p>
          <a:p>
            <a:pPr marL="285750" indent="-285750">
              <a:buFont typeface="Wingdings" panose="05000000000000000000" pitchFamily="2" charset="2"/>
              <a:buChar char="§"/>
            </a:pPr>
            <a:r>
              <a:rPr lang="en-GB" sz="2800" dirty="0"/>
              <a:t>Activate Co-ordinate projection in </a:t>
            </a:r>
            <a:r>
              <a:rPr lang="en-GB" sz="2800" b="1" dirty="0"/>
              <a:t>WGS 1984 </a:t>
            </a:r>
          </a:p>
        </p:txBody>
      </p:sp>
      <p:sp>
        <p:nvSpPr>
          <p:cNvPr id="4" name="TextBox 3">
            <a:extLst>
              <a:ext uri="{FF2B5EF4-FFF2-40B4-BE49-F238E27FC236}">
                <a16:creationId xmlns:a16="http://schemas.microsoft.com/office/drawing/2014/main" id="{DE14E620-B452-320B-5E57-18DE61D9B28A}"/>
              </a:ext>
            </a:extLst>
          </p:cNvPr>
          <p:cNvSpPr txBox="1"/>
          <p:nvPr/>
        </p:nvSpPr>
        <p:spPr>
          <a:xfrm>
            <a:off x="914400" y="382385"/>
            <a:ext cx="3900487" cy="646331"/>
          </a:xfrm>
          <a:prstGeom prst="rect">
            <a:avLst/>
          </a:prstGeom>
          <a:noFill/>
        </p:spPr>
        <p:txBody>
          <a:bodyPr wrap="square" rtlCol="0">
            <a:spAutoFit/>
          </a:bodyPr>
          <a:lstStyle/>
          <a:p>
            <a:r>
              <a:rPr lang="en-GB" sz="3600" b="1" dirty="0">
                <a:latin typeface="Times New Roman" panose="02020603050405020304" pitchFamily="18" charset="0"/>
                <a:cs typeface="Times New Roman" panose="02020603050405020304" pitchFamily="18" charset="0"/>
              </a:rPr>
              <a:t>Methodology</a:t>
            </a:r>
          </a:p>
        </p:txBody>
      </p:sp>
    </p:spTree>
    <p:extLst>
      <p:ext uri="{BB962C8B-B14F-4D97-AF65-F5344CB8AC3E}">
        <p14:creationId xmlns:p14="http://schemas.microsoft.com/office/powerpoint/2010/main" val="3799606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4FA9C5-EDF9-2FA8-4F7C-E0D85348DF02}"/>
              </a:ext>
            </a:extLst>
          </p:cNvPr>
          <p:cNvSpPr txBox="1"/>
          <p:nvPr/>
        </p:nvSpPr>
        <p:spPr>
          <a:xfrm>
            <a:off x="757237" y="571500"/>
            <a:ext cx="10501313" cy="5909310"/>
          </a:xfrm>
          <a:prstGeom prst="rect">
            <a:avLst/>
          </a:prstGeom>
          <a:noFill/>
        </p:spPr>
        <p:txBody>
          <a:bodyPr wrap="square" rtlCol="0">
            <a:spAutoFit/>
          </a:bodyPr>
          <a:lstStyle/>
          <a:p>
            <a:r>
              <a:rPr lang="en-GB" b="1" dirty="0"/>
              <a:t>Step1:</a:t>
            </a:r>
            <a:r>
              <a:rPr lang="en-GB" dirty="0">
                <a:latin typeface="Times New Roman" panose="02020603050405020304" pitchFamily="18" charset="0"/>
                <a:cs typeface="Times New Roman" panose="02020603050405020304" pitchFamily="18" charset="0"/>
              </a:rPr>
              <a:t>calling google earth image product to </a:t>
            </a:r>
            <a:r>
              <a:rPr lang="en-GB" dirty="0" err="1">
                <a:latin typeface="Times New Roman" panose="02020603050405020304" pitchFamily="18" charset="0"/>
                <a:cs typeface="Times New Roman" panose="02020603050405020304" pitchFamily="18" charset="0"/>
              </a:rPr>
              <a:t>arcmap</a:t>
            </a:r>
            <a:r>
              <a:rPr lang="en-GB" dirty="0">
                <a:latin typeface="Times New Roman" panose="02020603050405020304" pitchFamily="18" charset="0"/>
                <a:cs typeface="Times New Roman" panose="02020603050405020304" pitchFamily="18" charset="0"/>
              </a:rPr>
              <a:t> window</a:t>
            </a:r>
          </a:p>
          <a:p>
            <a:endParaRPr lang="en-GB" dirty="0"/>
          </a:p>
          <a:p>
            <a:r>
              <a:rPr lang="en-GB" b="1" dirty="0"/>
              <a:t>Left click </a:t>
            </a:r>
            <a:r>
              <a:rPr lang="en-GB" dirty="0"/>
              <a:t>on </a:t>
            </a:r>
            <a:r>
              <a:rPr lang="en-GB" b="1" dirty="0"/>
              <a:t>Add data Icon </a:t>
            </a:r>
            <a:r>
              <a:rPr lang="en-GB" dirty="0"/>
              <a:t>		then create a </a:t>
            </a:r>
            <a:r>
              <a:rPr lang="en-GB" b="1" dirty="0"/>
              <a:t>folder connection </a:t>
            </a:r>
            <a:r>
              <a:rPr lang="en-GB" dirty="0"/>
              <a:t>to the product folder.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b="1" dirty="0">
                <a:latin typeface="Times New Roman" panose="02020603050405020304" pitchFamily="18" charset="0"/>
                <a:cs typeface="Times New Roman" panose="02020603050405020304" pitchFamily="18" charset="0"/>
              </a:rPr>
              <a:t>Here, image is not georeferenced, You can identify this by the coordinates displayed in the bottom corner.</a:t>
            </a:r>
          </a:p>
          <a:p>
            <a:endParaRPr lang="en-GB" dirty="0"/>
          </a:p>
          <a:p>
            <a:endParaRPr lang="en-GB" dirty="0"/>
          </a:p>
        </p:txBody>
      </p:sp>
      <p:pic>
        <p:nvPicPr>
          <p:cNvPr id="4" name="Picture 3">
            <a:extLst>
              <a:ext uri="{FF2B5EF4-FFF2-40B4-BE49-F238E27FC236}">
                <a16:creationId xmlns:a16="http://schemas.microsoft.com/office/drawing/2014/main" id="{A33B005E-0E56-2881-8323-D9A541F208A6}"/>
              </a:ext>
            </a:extLst>
          </p:cNvPr>
          <p:cNvPicPr>
            <a:picLocks noChangeAspect="1"/>
          </p:cNvPicPr>
          <p:nvPr/>
        </p:nvPicPr>
        <p:blipFill>
          <a:blip r:embed="rId2"/>
          <a:stretch>
            <a:fillRect/>
          </a:stretch>
        </p:blipFill>
        <p:spPr>
          <a:xfrm>
            <a:off x="3348014" y="952485"/>
            <a:ext cx="1010677" cy="653967"/>
          </a:xfrm>
          <a:prstGeom prst="rect">
            <a:avLst/>
          </a:prstGeom>
        </p:spPr>
      </p:pic>
      <p:pic>
        <p:nvPicPr>
          <p:cNvPr id="5" name="Picture 4">
            <a:extLst>
              <a:ext uri="{FF2B5EF4-FFF2-40B4-BE49-F238E27FC236}">
                <a16:creationId xmlns:a16="http://schemas.microsoft.com/office/drawing/2014/main" id="{4EE8B1A5-88B4-8AD2-B237-F88F06B708C6}"/>
              </a:ext>
            </a:extLst>
          </p:cNvPr>
          <p:cNvPicPr>
            <a:picLocks noChangeAspect="1"/>
          </p:cNvPicPr>
          <p:nvPr/>
        </p:nvPicPr>
        <p:blipFill>
          <a:blip r:embed="rId3"/>
          <a:stretch>
            <a:fillRect/>
          </a:stretch>
        </p:blipFill>
        <p:spPr>
          <a:xfrm>
            <a:off x="2277688" y="1606452"/>
            <a:ext cx="6816436" cy="3852511"/>
          </a:xfrm>
          <a:prstGeom prst="rect">
            <a:avLst/>
          </a:prstGeom>
        </p:spPr>
      </p:pic>
      <p:sp>
        <p:nvSpPr>
          <p:cNvPr id="6" name="TextBox 5">
            <a:extLst>
              <a:ext uri="{FF2B5EF4-FFF2-40B4-BE49-F238E27FC236}">
                <a16:creationId xmlns:a16="http://schemas.microsoft.com/office/drawing/2014/main" id="{1D023978-BB22-878E-6CE0-62DE1981A612}"/>
              </a:ext>
            </a:extLst>
          </p:cNvPr>
          <p:cNvSpPr txBox="1"/>
          <p:nvPr/>
        </p:nvSpPr>
        <p:spPr>
          <a:xfrm>
            <a:off x="631767" y="54024"/>
            <a:ext cx="3900487" cy="646331"/>
          </a:xfrm>
          <a:prstGeom prst="rect">
            <a:avLst/>
          </a:prstGeom>
          <a:noFill/>
        </p:spPr>
        <p:txBody>
          <a:bodyPr wrap="square" rtlCol="0">
            <a:spAutoFit/>
          </a:bodyPr>
          <a:lstStyle/>
          <a:p>
            <a:r>
              <a:rPr lang="en-GB" sz="3600" b="1" dirty="0">
                <a:latin typeface="Times New Roman" panose="02020603050405020304" pitchFamily="18" charset="0"/>
                <a:cs typeface="Times New Roman" panose="02020603050405020304" pitchFamily="18" charset="0"/>
              </a:rPr>
              <a:t>Methodology</a:t>
            </a:r>
          </a:p>
        </p:txBody>
      </p:sp>
    </p:spTree>
    <p:extLst>
      <p:ext uri="{BB962C8B-B14F-4D97-AF65-F5344CB8AC3E}">
        <p14:creationId xmlns:p14="http://schemas.microsoft.com/office/powerpoint/2010/main" val="228842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048725-1CBE-0297-2A7D-3CA13782BD1D}"/>
              </a:ext>
            </a:extLst>
          </p:cNvPr>
          <p:cNvSpPr txBox="1"/>
          <p:nvPr/>
        </p:nvSpPr>
        <p:spPr>
          <a:xfrm>
            <a:off x="1114425" y="1504384"/>
            <a:ext cx="10415587" cy="1754326"/>
          </a:xfrm>
          <a:prstGeom prst="rect">
            <a:avLst/>
          </a:prstGeom>
          <a:noFill/>
        </p:spPr>
        <p:txBody>
          <a:bodyPr wrap="square" rtlCol="0">
            <a:spAutoFit/>
          </a:bodyPr>
          <a:lstStyle/>
          <a:p>
            <a:r>
              <a:rPr lang="en-GB" b="1" dirty="0"/>
              <a:t>Note: </a:t>
            </a:r>
          </a:p>
          <a:p>
            <a:pPr marL="285750" indent="-285750">
              <a:buFont typeface="Wingdings" panose="05000000000000000000" pitchFamily="2" charset="2"/>
              <a:buChar char="q"/>
            </a:pPr>
            <a:r>
              <a:rPr lang="en-GB" dirty="0"/>
              <a:t>Change the projection to GCS to convert the coordinate system from decimal degrees to degrees, minutes, and seconds.</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Minimum 4 control point need to be georeferenced and check for RMS error it should be less than 0.1</a:t>
            </a:r>
          </a:p>
          <a:p>
            <a:pPr marL="285750" indent="-285750">
              <a:buFont typeface="Wingdings" panose="05000000000000000000" pitchFamily="2" charset="2"/>
              <a:buChar char="q"/>
            </a:pPr>
            <a:r>
              <a:rPr lang="en-GB" b="1" dirty="0"/>
              <a:t>Co-ordinate for Control Points are</a:t>
            </a:r>
          </a:p>
        </p:txBody>
      </p:sp>
      <p:graphicFrame>
        <p:nvGraphicFramePr>
          <p:cNvPr id="12" name="Table 11">
            <a:extLst>
              <a:ext uri="{FF2B5EF4-FFF2-40B4-BE49-F238E27FC236}">
                <a16:creationId xmlns:a16="http://schemas.microsoft.com/office/drawing/2014/main" id="{4608F967-8EFF-83C4-20ED-34D61CF088F7}"/>
              </a:ext>
            </a:extLst>
          </p:cNvPr>
          <p:cNvGraphicFramePr>
            <a:graphicFrameLocks noGrp="1"/>
          </p:cNvGraphicFramePr>
          <p:nvPr>
            <p:extLst>
              <p:ext uri="{D42A27DB-BD31-4B8C-83A1-F6EECF244321}">
                <p14:modId xmlns:p14="http://schemas.microsoft.com/office/powerpoint/2010/main" val="2414027369"/>
              </p:ext>
            </p:extLst>
          </p:nvPr>
        </p:nvGraphicFramePr>
        <p:xfrm>
          <a:off x="1064419" y="3599290"/>
          <a:ext cx="10515600" cy="2353605"/>
        </p:xfrm>
        <a:graphic>
          <a:graphicData uri="http://schemas.openxmlformats.org/drawingml/2006/table">
            <a:tbl>
              <a:tblPr firstRow="1" firstCol="1" bandRow="1"/>
              <a:tblGrid>
                <a:gridCol w="3505200">
                  <a:extLst>
                    <a:ext uri="{9D8B030D-6E8A-4147-A177-3AD203B41FA5}">
                      <a16:colId xmlns:a16="http://schemas.microsoft.com/office/drawing/2014/main" val="2210842525"/>
                    </a:ext>
                  </a:extLst>
                </a:gridCol>
                <a:gridCol w="3505200">
                  <a:extLst>
                    <a:ext uri="{9D8B030D-6E8A-4147-A177-3AD203B41FA5}">
                      <a16:colId xmlns:a16="http://schemas.microsoft.com/office/drawing/2014/main" val="2251213518"/>
                    </a:ext>
                  </a:extLst>
                </a:gridCol>
                <a:gridCol w="3505200">
                  <a:extLst>
                    <a:ext uri="{9D8B030D-6E8A-4147-A177-3AD203B41FA5}">
                      <a16:colId xmlns:a16="http://schemas.microsoft.com/office/drawing/2014/main" val="3770068561"/>
                    </a:ext>
                  </a:extLst>
                </a:gridCol>
              </a:tblGrid>
              <a:tr h="470721">
                <a:tc>
                  <a:txBody>
                    <a:bodyPr/>
                    <a:lstStyle/>
                    <a:p>
                      <a:pPr algn="ctr">
                        <a:lnSpc>
                          <a:spcPct val="107000"/>
                        </a:lnSpc>
                        <a:spcAft>
                          <a:spcPts val="800"/>
                        </a:spcAft>
                      </a:pPr>
                      <a:r>
                        <a:rPr lang="en-GB" sz="2000" b="1" kern="100" dirty="0">
                          <a:effectLst/>
                          <a:latin typeface="Calibri" panose="020F0502020204030204" pitchFamily="34" charset="0"/>
                          <a:ea typeface="Calibri" panose="020F0502020204030204" pitchFamily="34" charset="0"/>
                          <a:cs typeface="Times New Roman" panose="02020603050405020304" pitchFamily="18" charset="0"/>
                        </a:rPr>
                        <a:t>Control Point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2000" b="1" kern="100">
                          <a:effectLst/>
                          <a:latin typeface="Calibri" panose="020F0502020204030204" pitchFamily="34" charset="0"/>
                          <a:ea typeface="Calibri" panose="020F0502020204030204" pitchFamily="34" charset="0"/>
                          <a:cs typeface="Times New Roman" panose="02020603050405020304" pitchFamily="18" charset="0"/>
                        </a:rPr>
                        <a:t>Longitude (E)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2000" b="1" kern="100" dirty="0">
                          <a:effectLst/>
                          <a:latin typeface="Calibri" panose="020F0502020204030204" pitchFamily="34" charset="0"/>
                          <a:ea typeface="Calibri" panose="020F0502020204030204" pitchFamily="34" charset="0"/>
                          <a:cs typeface="Times New Roman" panose="02020603050405020304" pitchFamily="18" charset="0"/>
                        </a:rPr>
                        <a:t>Latitude (N)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90512948"/>
                  </a:ext>
                </a:extLst>
              </a:tr>
              <a:tr h="470721">
                <a:tc>
                  <a:txBody>
                    <a:bodyPr/>
                    <a:lstStyle/>
                    <a:p>
                      <a:pPr algn="ctr">
                        <a:lnSpc>
                          <a:spcPct val="107000"/>
                        </a:lnSpc>
                        <a:spcAft>
                          <a:spcPts val="800"/>
                        </a:spcAft>
                      </a:pPr>
                      <a:r>
                        <a:rPr lang="en-GB" sz="2000" b="1" kern="100" dirty="0">
                          <a:effectLst/>
                          <a:latin typeface="Calibri" panose="020F0502020204030204" pitchFamily="34" charset="0"/>
                          <a:ea typeface="Calibri" panose="020F0502020204030204" pitchFamily="34" charset="0"/>
                          <a:cs typeface="Times New Roman" panose="02020603050405020304" pitchFamily="18" charset="0"/>
                        </a:rPr>
                        <a:t>Point 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2000" b="0" kern="100" dirty="0">
                          <a:effectLst/>
                          <a:latin typeface="Calibri" panose="020F0502020204030204" pitchFamily="34" charset="0"/>
                          <a:ea typeface="Calibri" panose="020F0502020204030204" pitchFamily="34" charset="0"/>
                          <a:cs typeface="Times New Roman" panose="02020603050405020304" pitchFamily="18" charset="0"/>
                        </a:rPr>
                        <a:t>86° 26’ 2.59"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2000" b="0" kern="100" dirty="0">
                          <a:effectLst/>
                          <a:latin typeface="Calibri" panose="020F0502020204030204" pitchFamily="34" charset="0"/>
                          <a:ea typeface="Calibri" panose="020F0502020204030204" pitchFamily="34" charset="0"/>
                          <a:cs typeface="Times New Roman" panose="02020603050405020304" pitchFamily="18" charset="0"/>
                        </a:rPr>
                        <a:t>23° 49’ 7.77"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74466373"/>
                  </a:ext>
                </a:extLst>
              </a:tr>
              <a:tr h="470721">
                <a:tc>
                  <a:txBody>
                    <a:bodyPr/>
                    <a:lstStyle/>
                    <a:p>
                      <a:pPr algn="ctr">
                        <a:lnSpc>
                          <a:spcPct val="107000"/>
                        </a:lnSpc>
                        <a:spcAft>
                          <a:spcPts val="800"/>
                        </a:spcAft>
                      </a:pPr>
                      <a:r>
                        <a:rPr lang="en-GB" sz="2000" b="1" kern="100" dirty="0">
                          <a:effectLst/>
                          <a:latin typeface="Calibri" panose="020F0502020204030204" pitchFamily="34" charset="0"/>
                          <a:ea typeface="Calibri" panose="020F0502020204030204" pitchFamily="34" charset="0"/>
                          <a:cs typeface="Times New Roman" panose="02020603050405020304" pitchFamily="18" charset="0"/>
                        </a:rPr>
                        <a:t>Point 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2000" b="0" kern="100" dirty="0">
                          <a:effectLst/>
                          <a:latin typeface="Calibri" panose="020F0502020204030204" pitchFamily="34" charset="0"/>
                          <a:ea typeface="Calibri" panose="020F0502020204030204" pitchFamily="34" charset="0"/>
                          <a:cs typeface="Times New Roman" panose="02020603050405020304" pitchFamily="18" charset="0"/>
                        </a:rPr>
                        <a:t>86° 26’ 43.54"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2000" b="0" kern="100" dirty="0">
                          <a:effectLst/>
                          <a:latin typeface="Calibri" panose="020F0502020204030204" pitchFamily="34" charset="0"/>
                          <a:ea typeface="Calibri" panose="020F0502020204030204" pitchFamily="34" charset="0"/>
                          <a:cs typeface="Times New Roman" panose="02020603050405020304" pitchFamily="18" charset="0"/>
                        </a:rPr>
                        <a:t>23° 49’ 7.72"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9512201"/>
                  </a:ext>
                </a:extLst>
              </a:tr>
              <a:tr h="470721">
                <a:tc>
                  <a:txBody>
                    <a:bodyPr/>
                    <a:lstStyle/>
                    <a:p>
                      <a:pPr algn="ctr">
                        <a:lnSpc>
                          <a:spcPct val="107000"/>
                        </a:lnSpc>
                        <a:spcAft>
                          <a:spcPts val="800"/>
                        </a:spcAft>
                      </a:pPr>
                      <a:r>
                        <a:rPr lang="en-GB" sz="2000" b="1" kern="100" dirty="0">
                          <a:effectLst/>
                          <a:latin typeface="Calibri" panose="020F0502020204030204" pitchFamily="34" charset="0"/>
                          <a:ea typeface="Calibri" panose="020F0502020204030204" pitchFamily="34" charset="0"/>
                          <a:cs typeface="Times New Roman" panose="02020603050405020304" pitchFamily="18" charset="0"/>
                        </a:rPr>
                        <a:t>Point 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2000" b="0" kern="100" dirty="0">
                          <a:effectLst/>
                          <a:latin typeface="Calibri" panose="020F0502020204030204" pitchFamily="34" charset="0"/>
                          <a:ea typeface="Calibri" panose="020F0502020204030204" pitchFamily="34" charset="0"/>
                          <a:cs typeface="Times New Roman" panose="02020603050405020304" pitchFamily="18" charset="0"/>
                        </a:rPr>
                        <a:t>86° 26’ 57.20"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2000" b="0" kern="100" dirty="0">
                          <a:effectLst/>
                          <a:latin typeface="Calibri" panose="020F0502020204030204" pitchFamily="34" charset="0"/>
                          <a:ea typeface="Calibri" panose="020F0502020204030204" pitchFamily="34" charset="0"/>
                          <a:cs typeface="Times New Roman" panose="02020603050405020304" pitchFamily="18" charset="0"/>
                        </a:rPr>
                        <a:t>23° 48’ 42.53"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34957250"/>
                  </a:ext>
                </a:extLst>
              </a:tr>
              <a:tr h="470721">
                <a:tc>
                  <a:txBody>
                    <a:bodyPr/>
                    <a:lstStyle/>
                    <a:p>
                      <a:pPr algn="ctr">
                        <a:lnSpc>
                          <a:spcPct val="107000"/>
                        </a:lnSpc>
                        <a:spcAft>
                          <a:spcPts val="800"/>
                        </a:spcAft>
                      </a:pPr>
                      <a:r>
                        <a:rPr lang="en-GB" sz="2000" b="1" kern="100" dirty="0">
                          <a:effectLst/>
                          <a:latin typeface="Calibri" panose="020F0502020204030204" pitchFamily="34" charset="0"/>
                          <a:ea typeface="Calibri" panose="020F0502020204030204" pitchFamily="34" charset="0"/>
                          <a:cs typeface="Times New Roman" panose="02020603050405020304" pitchFamily="18" charset="0"/>
                        </a:rPr>
                        <a:t>Point 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2000" b="0" kern="100" dirty="0">
                          <a:effectLst/>
                          <a:latin typeface="Calibri" panose="020F0502020204030204" pitchFamily="34" charset="0"/>
                          <a:ea typeface="Calibri" panose="020F0502020204030204" pitchFamily="34" charset="0"/>
                          <a:cs typeface="Times New Roman" panose="02020603050405020304" pitchFamily="18" charset="0"/>
                        </a:rPr>
                        <a:t>86° 25’ 57.17"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GB" sz="2000" b="0" kern="100" dirty="0">
                          <a:effectLst/>
                          <a:latin typeface="Calibri" panose="020F0502020204030204" pitchFamily="34" charset="0"/>
                          <a:ea typeface="Calibri" panose="020F0502020204030204" pitchFamily="34" charset="0"/>
                          <a:cs typeface="Times New Roman" panose="02020603050405020304" pitchFamily="18" charset="0"/>
                        </a:rPr>
                        <a:t>23° 48’ 39.57"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1954734"/>
                  </a:ext>
                </a:extLst>
              </a:tr>
            </a:tbl>
          </a:graphicData>
        </a:graphic>
      </p:graphicFrame>
      <p:sp>
        <p:nvSpPr>
          <p:cNvPr id="3" name="TextBox 2">
            <a:extLst>
              <a:ext uri="{FF2B5EF4-FFF2-40B4-BE49-F238E27FC236}">
                <a16:creationId xmlns:a16="http://schemas.microsoft.com/office/drawing/2014/main" id="{AB45B46F-2471-C3E2-02DF-B6D753BB7450}"/>
              </a:ext>
            </a:extLst>
          </p:cNvPr>
          <p:cNvSpPr txBox="1"/>
          <p:nvPr/>
        </p:nvSpPr>
        <p:spPr>
          <a:xfrm>
            <a:off x="914400" y="382385"/>
            <a:ext cx="3900487" cy="646331"/>
          </a:xfrm>
          <a:prstGeom prst="rect">
            <a:avLst/>
          </a:prstGeom>
          <a:noFill/>
        </p:spPr>
        <p:txBody>
          <a:bodyPr wrap="square" rtlCol="0">
            <a:spAutoFit/>
          </a:bodyPr>
          <a:lstStyle/>
          <a:p>
            <a:r>
              <a:rPr lang="en-GB" sz="3600" b="1" dirty="0">
                <a:latin typeface="Times New Roman" panose="02020603050405020304" pitchFamily="18" charset="0"/>
                <a:cs typeface="Times New Roman" panose="02020603050405020304" pitchFamily="18" charset="0"/>
              </a:rPr>
              <a:t>Methodology</a:t>
            </a:r>
          </a:p>
        </p:txBody>
      </p:sp>
    </p:spTree>
    <p:extLst>
      <p:ext uri="{BB962C8B-B14F-4D97-AF65-F5344CB8AC3E}">
        <p14:creationId xmlns:p14="http://schemas.microsoft.com/office/powerpoint/2010/main" val="1222354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65DBCD-3A3F-67E2-60D7-03EB466F89B9}"/>
              </a:ext>
            </a:extLst>
          </p:cNvPr>
          <p:cNvSpPr txBox="1"/>
          <p:nvPr/>
        </p:nvSpPr>
        <p:spPr>
          <a:xfrm>
            <a:off x="828676" y="442395"/>
            <a:ext cx="10844213" cy="923330"/>
          </a:xfrm>
          <a:prstGeom prst="rect">
            <a:avLst/>
          </a:prstGeom>
          <a:noFill/>
        </p:spPr>
        <p:txBody>
          <a:bodyPr wrap="square" rtlCol="0">
            <a:spAutoFit/>
          </a:bodyPr>
          <a:lstStyle/>
          <a:p>
            <a:r>
              <a:rPr lang="en-GB" b="1" dirty="0"/>
              <a:t>Step 2: zoom to point </a:t>
            </a:r>
          </a:p>
          <a:p>
            <a:r>
              <a:rPr lang="en-GB" b="1" dirty="0"/>
              <a:t>first left click and then right click on it and Provide Co-ordinate in form of DMS(Degree Minutes Second), then ok</a:t>
            </a:r>
          </a:p>
          <a:p>
            <a:r>
              <a:rPr lang="en-GB" b="1" dirty="0"/>
              <a:t>For DMS use data provided in above control Point table</a:t>
            </a:r>
            <a:endParaRPr lang="en-GB" dirty="0"/>
          </a:p>
        </p:txBody>
      </p:sp>
      <p:sp>
        <p:nvSpPr>
          <p:cNvPr id="3" name="TextBox 2">
            <a:extLst>
              <a:ext uri="{FF2B5EF4-FFF2-40B4-BE49-F238E27FC236}">
                <a16:creationId xmlns:a16="http://schemas.microsoft.com/office/drawing/2014/main" id="{F2FBD68B-1782-1A85-E3DE-89EEEEC1353D}"/>
              </a:ext>
            </a:extLst>
          </p:cNvPr>
          <p:cNvSpPr txBox="1"/>
          <p:nvPr/>
        </p:nvSpPr>
        <p:spPr>
          <a:xfrm>
            <a:off x="985838" y="3541513"/>
            <a:ext cx="6093618" cy="369332"/>
          </a:xfrm>
          <a:prstGeom prst="rect">
            <a:avLst/>
          </a:prstGeom>
          <a:noFill/>
        </p:spPr>
        <p:txBody>
          <a:bodyPr wrap="square">
            <a:spAutoFit/>
          </a:bodyPr>
          <a:lstStyle/>
          <a:p>
            <a:r>
              <a:rPr lang="en-GB" sz="1800" b="1" dirty="0"/>
              <a:t>Step 3: Do previous Step for Point 2, 3 and 4</a:t>
            </a:r>
          </a:p>
        </p:txBody>
      </p:sp>
      <p:pic>
        <p:nvPicPr>
          <p:cNvPr id="11" name="Picture 10">
            <a:extLst>
              <a:ext uri="{FF2B5EF4-FFF2-40B4-BE49-F238E27FC236}">
                <a16:creationId xmlns:a16="http://schemas.microsoft.com/office/drawing/2014/main" id="{A8F5268D-28A7-CE34-A2C9-0C9CAF695080}"/>
              </a:ext>
            </a:extLst>
          </p:cNvPr>
          <p:cNvPicPr>
            <a:picLocks noChangeAspect="1"/>
          </p:cNvPicPr>
          <p:nvPr/>
        </p:nvPicPr>
        <p:blipFill>
          <a:blip r:embed="rId2"/>
          <a:stretch>
            <a:fillRect/>
          </a:stretch>
        </p:blipFill>
        <p:spPr>
          <a:xfrm>
            <a:off x="2962531" y="1332795"/>
            <a:ext cx="5832335" cy="2241648"/>
          </a:xfrm>
          <a:prstGeom prst="rect">
            <a:avLst/>
          </a:prstGeom>
        </p:spPr>
      </p:pic>
      <p:pic>
        <p:nvPicPr>
          <p:cNvPr id="13" name="Picture 12">
            <a:extLst>
              <a:ext uri="{FF2B5EF4-FFF2-40B4-BE49-F238E27FC236}">
                <a16:creationId xmlns:a16="http://schemas.microsoft.com/office/drawing/2014/main" id="{184FD571-CA5A-9E90-393F-7E05ACC6B5E9}"/>
              </a:ext>
            </a:extLst>
          </p:cNvPr>
          <p:cNvPicPr>
            <a:picLocks noChangeAspect="1"/>
          </p:cNvPicPr>
          <p:nvPr/>
        </p:nvPicPr>
        <p:blipFill>
          <a:blip r:embed="rId3"/>
          <a:stretch>
            <a:fillRect/>
          </a:stretch>
        </p:blipFill>
        <p:spPr>
          <a:xfrm>
            <a:off x="1116621" y="4061026"/>
            <a:ext cx="2956615" cy="2163324"/>
          </a:xfrm>
          <a:prstGeom prst="rect">
            <a:avLst/>
          </a:prstGeom>
        </p:spPr>
      </p:pic>
      <p:pic>
        <p:nvPicPr>
          <p:cNvPr id="15" name="Picture 14">
            <a:extLst>
              <a:ext uri="{FF2B5EF4-FFF2-40B4-BE49-F238E27FC236}">
                <a16:creationId xmlns:a16="http://schemas.microsoft.com/office/drawing/2014/main" id="{F3926298-B771-00C0-7F96-D304B20DE043}"/>
              </a:ext>
            </a:extLst>
          </p:cNvPr>
          <p:cNvPicPr>
            <a:picLocks noChangeAspect="1"/>
          </p:cNvPicPr>
          <p:nvPr/>
        </p:nvPicPr>
        <p:blipFill>
          <a:blip r:embed="rId4"/>
          <a:stretch>
            <a:fillRect/>
          </a:stretch>
        </p:blipFill>
        <p:spPr>
          <a:xfrm>
            <a:off x="4421891" y="4061026"/>
            <a:ext cx="3348217" cy="2163324"/>
          </a:xfrm>
          <a:prstGeom prst="rect">
            <a:avLst/>
          </a:prstGeom>
        </p:spPr>
      </p:pic>
      <p:pic>
        <p:nvPicPr>
          <p:cNvPr id="17" name="Picture 16">
            <a:extLst>
              <a:ext uri="{FF2B5EF4-FFF2-40B4-BE49-F238E27FC236}">
                <a16:creationId xmlns:a16="http://schemas.microsoft.com/office/drawing/2014/main" id="{D91DC6ED-B2CE-6FE9-954D-38303069D9B4}"/>
              </a:ext>
            </a:extLst>
          </p:cNvPr>
          <p:cNvPicPr>
            <a:picLocks noChangeAspect="1"/>
          </p:cNvPicPr>
          <p:nvPr/>
        </p:nvPicPr>
        <p:blipFill>
          <a:blip r:embed="rId5"/>
          <a:stretch>
            <a:fillRect/>
          </a:stretch>
        </p:blipFill>
        <p:spPr>
          <a:xfrm>
            <a:off x="8118763" y="4061024"/>
            <a:ext cx="3746330" cy="2163325"/>
          </a:xfrm>
          <a:prstGeom prst="rect">
            <a:avLst/>
          </a:prstGeom>
        </p:spPr>
      </p:pic>
    </p:spTree>
    <p:extLst>
      <p:ext uri="{BB962C8B-B14F-4D97-AF65-F5344CB8AC3E}">
        <p14:creationId xmlns:p14="http://schemas.microsoft.com/office/powerpoint/2010/main" val="2871030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TotalTime>
  <Words>745</Words>
  <Application>Microsoft Office PowerPoint</Application>
  <PresentationFormat>Widescreen</PresentationFormat>
  <Paragraphs>75</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Google Sans</vt:lpstr>
      <vt:lpstr>Times New Roman</vt:lpstr>
      <vt:lpstr>Wingdings</vt:lpstr>
      <vt:lpstr>Office Theme</vt:lpstr>
      <vt:lpstr>Georeferencing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nitish kumar</dc:creator>
  <cp:lastModifiedBy>nitish kumar</cp:lastModifiedBy>
  <cp:revision>5</cp:revision>
  <dcterms:created xsi:type="dcterms:W3CDTF">2025-01-23T02:24:57Z</dcterms:created>
  <dcterms:modified xsi:type="dcterms:W3CDTF">2025-02-06T02:34:18Z</dcterms:modified>
</cp:coreProperties>
</file>